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67" r:id="rId4"/>
    <p:sldId id="258" r:id="rId5"/>
    <p:sldId id="270" r:id="rId6"/>
    <p:sldId id="259" r:id="rId7"/>
    <p:sldId id="260" r:id="rId8"/>
    <p:sldId id="269" r:id="rId9"/>
    <p:sldId id="268" r:id="rId10"/>
    <p:sldId id="272" r:id="rId11"/>
    <p:sldId id="262" r:id="rId12"/>
    <p:sldId id="273" r:id="rId13"/>
    <p:sldId id="261" r:id="rId14"/>
    <p:sldId id="271" r:id="rId15"/>
    <p:sldId id="263" r:id="rId16"/>
    <p:sldId id="275" r:id="rId17"/>
    <p:sldId id="264" r:id="rId18"/>
    <p:sldId id="278" r:id="rId19"/>
    <p:sldId id="277" r:id="rId20"/>
    <p:sldId id="276" r:id="rId21"/>
    <p:sldId id="266" r:id="rId22"/>
    <p:sldId id="274" r:id="rId23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6405"/>
  </p:normalViewPr>
  <p:slideViewPr>
    <p:cSldViewPr snapToGrid="0">
      <p:cViewPr varScale="1">
        <p:scale>
          <a:sx n="126" d="100"/>
          <a:sy n="126" d="100"/>
        </p:scale>
        <p:origin x="648" y="200"/>
      </p:cViewPr>
      <p:guideLst/>
    </p:cSldViewPr>
  </p:slideViewPr>
  <p:outlineViewPr>
    <p:cViewPr>
      <p:scale>
        <a:sx n="33" d="100"/>
        <a:sy n="33" d="100"/>
      </p:scale>
      <p:origin x="0" y="-10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E93BE-CAF6-AC48-A230-07FC85320F3E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C8785-33D8-0B4E-915E-B0FE70FE4C3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6198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8785-33D8-0B4E-915E-B0FE70FE4C3A}" type="slidenum">
              <a:rPr lang="en-PL" smtClean="0"/>
              <a:t>13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5880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8785-33D8-0B4E-915E-B0FE70FE4C3A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7770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8785-33D8-0B4E-915E-B0FE70FE4C3A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9660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8785-33D8-0B4E-915E-B0FE70FE4C3A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4243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8785-33D8-0B4E-915E-B0FE70FE4C3A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551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7E7D-607D-2A9B-2E7C-D4321BB0C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C8C5D-B0D9-DD3B-37A4-B0A60F7CE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3180B-023D-13D6-C9F7-B0292FA3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0231-E695-2255-9B6A-B2B78F9D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C32EA-2475-A528-82BB-DE927EEB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4233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AA4D-7211-29AF-8996-7F1B1899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590D3-2376-1871-E118-9926DBFAF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5C3D5-F90C-2F35-E54C-E3832475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0AAD7-C975-8712-01B2-C24E3631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D2F2-91C8-7F0E-D162-06C201B5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9656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470E2-CC2D-9862-EDD1-4B8B56F1A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90D33-6C1F-C4D1-4606-2DD745A7F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DA4A-2C36-2451-DEA5-DAC912AF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E0FE2-B2B7-1873-970C-8759AE34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32588-E897-DDD8-F682-DDC8E31C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3901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55FD-C59F-FA20-35BF-995B77D9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7D18-C2AE-E189-05F8-11355240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1B0B-20BC-347F-D26C-4257414E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55D1-7309-A82A-7C4D-0304A4AD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7AAF9-75AA-55D9-B222-87CD8822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8672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119E-6ABC-64EC-A2B4-745F3EDB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2AC8B-D660-421B-A442-C61F231C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1DFF-4CF7-E7EF-D06F-11E856D2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CB79E-32D1-796A-82E4-5280691E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4819-0CE3-FB59-BA58-2D51BA43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2202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11CA-4C0A-E548-C899-45DDEB34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C20E-81D3-19C5-7B18-22BC4CE97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D6B89-A018-BE05-3682-E867D35E5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02BAF-2F58-3FD3-0215-898B9398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54F56-C108-7128-62FC-A5A5F9BC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505CF-7182-B4E6-7E01-9F78910A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2707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1B97-0F7D-D107-B6D8-F2425FCB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59C8-1B63-78B8-59D5-2B53816D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62E6C-4EEA-485E-C54E-0D21CC50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E694E-5A5E-1B6F-4457-4BCB841C1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D0918-F1C7-9011-B566-CDE94689A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A2517-4EC6-3C28-A2F1-EB49AC04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05BE6-F44A-0B72-6BB3-047B1286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69239-B1C6-2558-C765-C56BE7BA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1550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3EA0-B185-D786-72D4-0887EC5F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17C2E-F0EC-1728-28EC-6728C64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D8190-A12C-65A5-16E9-B3F1AA0E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8D24C-6A2F-7103-E18D-795E1E1C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3320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94872-AB41-6521-B0D5-693C7900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2B989-AD42-37F6-6DF6-20A1AEC6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CB3F7-1AA2-242B-D8DE-D7C77F4A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1082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13E1-5028-D55C-2DE5-DC67664C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423FC-1859-D3A5-603B-7934A7C92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11A8A-3F1F-4AF5-9195-5F432165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7B69C-81C9-B9DD-56B5-E6D42292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F3A8A-ED0C-58F7-C4AE-19B0122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7E1CC-8346-0BFE-B2B1-1BC994AB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435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9ED5-FEA0-519C-EBF1-C05867C8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4D96B-EE6A-42FE-1ADC-F4216C908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3F0BC-B09C-5E42-18F4-8584D9E4A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746F4-7E41-0ED3-B82D-D767A1EF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E0E87-B013-80AA-229C-ECE66E25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6BDE7-9B7E-F40C-DB0C-49867FE4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156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404D2-4CC4-41CD-90B0-C60A279F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FB9A-6737-2B2E-BD38-3AA1DC408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04AE-F690-AD9C-E500-AE5E3E36A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F0C4F-A0BF-574E-A119-2A211655302C}" type="datetimeFigureOut">
              <a:rPr lang="en-PL" smtClean="0"/>
              <a:t>18/07/2023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54ABF-6DAD-7C35-6DBF-4F7D9790A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928C0-B02D-E377-E4AC-891AF21CE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7C15-B889-C244-AE31-D1F8FBA4218E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9129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honestymeter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F491-7BA8-87B5-743E-1D3D39100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PL" sz="1800" dirty="0"/>
            </a:br>
            <a:br>
              <a:rPr lang="en-P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PL" dirty="0"/>
          </a:p>
        </p:txBody>
      </p:sp>
      <p:pic>
        <p:nvPicPr>
          <p:cNvPr id="6" name="Picture 5">
            <a:hlinkClick r:id="rId2" tooltip="HonestyMeter"/>
            <a:extLst>
              <a:ext uri="{FF2B5EF4-FFF2-40B4-BE49-F238E27FC236}">
                <a16:creationId xmlns:a16="http://schemas.microsoft.com/office/drawing/2014/main" id="{7D7E2EFF-8D90-17E8-76EF-A22289C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6903" y="-617703"/>
            <a:ext cx="13085805" cy="809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919071-4DF0-40F1-EE06-360B06115034}"/>
              </a:ext>
            </a:extLst>
          </p:cNvPr>
          <p:cNvSpPr txBox="1"/>
          <p:nvPr/>
        </p:nvSpPr>
        <p:spPr>
          <a:xfrm>
            <a:off x="552854" y="1501925"/>
            <a:ext cx="11086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Comparative Analysis of Political Bias Detection Results </a:t>
            </a:r>
            <a:b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the “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HonestyMeter</a:t>
            </a: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 and “Bias-o-meter” AI Tools</a:t>
            </a:r>
            <a:endParaRPr lang="en-PL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C74EF-1125-A159-A5DF-6BBBE27FAEF1}"/>
              </a:ext>
            </a:extLst>
          </p:cNvPr>
          <p:cNvSpPr txBox="1"/>
          <p:nvPr/>
        </p:nvSpPr>
        <p:spPr>
          <a:xfrm>
            <a:off x="6522720" y="5103674"/>
            <a:ext cx="4750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Vasilisa Lukashevich </a:t>
            </a:r>
          </a:p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Student ID: 12690005</a:t>
            </a:r>
          </a:p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Research Methods and Professional Practice Module (May 2023)</a:t>
            </a:r>
          </a:p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Research Proposal Presentation for Unit 10</a:t>
            </a: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8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5167-6261-672D-8CBE-63E04B2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literature related to the project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D272-393E-09B0-8462-19754AE7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Section four.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Quantitative research</a:t>
            </a: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L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                                          </a:t>
            </a: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L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</a:p>
          <a:p>
            <a:pPr marL="0" indent="0">
              <a:buNone/>
            </a:pPr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(Berenson et al., </a:t>
            </a:r>
            <a:r>
              <a:rPr lang="en-GB" sz="20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2015)                (</a:t>
            </a:r>
            <a:r>
              <a:rPr lang="en-GB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Zyphur</a:t>
            </a:r>
            <a:r>
              <a:rPr lang="en-GB" sz="20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GB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Pierides</a:t>
            </a:r>
            <a:r>
              <a:rPr lang="en-GB" sz="20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2017)                   (Claydon, 2015)</a:t>
            </a:r>
            <a:endParaRPr lang="en-GB" sz="20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endParaRPr lang="en-P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31679-FA1A-9A4C-B05A-1C4EE8E7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03" y="2374907"/>
            <a:ext cx="1908026" cy="2873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B61DC-2C9C-7972-2088-D09585E8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16" y="2374907"/>
            <a:ext cx="2321418" cy="3112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72430-C0E6-1173-D5D0-E9F774B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771" y="2560808"/>
            <a:ext cx="1908026" cy="2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A517-99FB-9BE1-E6C2-93CDAA75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Ethical considerations and risk assessment 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26D49-A0A7-8A97-2DCD-E0AF22C3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085" y="1690688"/>
            <a:ext cx="7684579" cy="4237066"/>
          </a:xfrm>
        </p:spPr>
      </p:pic>
    </p:spTree>
    <p:extLst>
      <p:ext uri="{BB962C8B-B14F-4D97-AF65-F5344CB8AC3E}">
        <p14:creationId xmlns:p14="http://schemas.microsoft.com/office/powerpoint/2010/main" val="346541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A517-99FB-9BE1-E6C2-93CDAA75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Ethical considerations and risk assessment 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E07CC-AB18-B103-019F-61F3C74EF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AI algorithms are not neutral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 obtained from both tools may yield inappropriate conclusions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Responsibility for the scores lies with AI creators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(Dignum, 2020</a:t>
            </a:r>
            <a:r>
              <a:rPr lang="en-P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 Political discussions are contentious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(Thompson</a:t>
            </a:r>
            <a:r>
              <a:rPr lang="en-PL" sz="24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possibility of unconscious bias by the researcher exists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Zyphur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Pierides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2017; Claydon, 2015)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950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0200-8E5D-C844-FD15-CAB146A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EF03C-7166-DABE-8613-BBEE01F74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724" y="1633198"/>
            <a:ext cx="8896551" cy="4859677"/>
          </a:xfrm>
        </p:spPr>
      </p:pic>
    </p:spTree>
    <p:extLst>
      <p:ext uri="{BB962C8B-B14F-4D97-AF65-F5344CB8AC3E}">
        <p14:creationId xmlns:p14="http://schemas.microsoft.com/office/powerpoint/2010/main" val="31227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0200-8E5D-C844-FD15-CAB146A2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Standardising the results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2A065-F80B-1732-97C9-A3D17972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32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32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HonestyMeter</a:t>
            </a:r>
            <a:r>
              <a:rPr lang="en-GB" sz="3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100 - Score Result</a:t>
            </a:r>
            <a:endParaRPr lang="en-PL" sz="32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32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GB" sz="3200" i="1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if Score = 70, then we write down 30</a:t>
            </a:r>
            <a:endParaRPr lang="en-GB" sz="3200" i="1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sz="3200" i="1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3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Bias-o-meter = Score Result * 10</a:t>
            </a:r>
          </a:p>
          <a:p>
            <a:pPr marL="0" indent="0" algn="ctr">
              <a:buNone/>
            </a:pPr>
            <a:r>
              <a:rPr lang="en-GB" sz="32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GB" sz="3200" i="1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if Score = 6, then we write down 60</a:t>
            </a:r>
            <a:endParaRPr lang="en-GB" sz="3200" i="1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PL" sz="32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7535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7E33-B2DE-472E-0E75-152C114E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of practical comparison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70982-4FB7-3F6E-3F7B-74BA293C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35" y="1652168"/>
            <a:ext cx="7111864" cy="4098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9924F9-6587-418C-CCE0-C3770F8B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3868">
            <a:off x="8440837" y="1771092"/>
            <a:ext cx="2181676" cy="1224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7C3997-D81C-E8C9-CAFE-D396E06F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4613">
            <a:off x="8781425" y="4233376"/>
            <a:ext cx="2029418" cy="157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3631BC-44D2-BF4E-B1FF-9B557748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6839">
            <a:off x="8196655" y="3517732"/>
            <a:ext cx="2151020" cy="1323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692909-19A2-A702-F5D1-9289E9E9C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07362">
            <a:off x="9116964" y="2342585"/>
            <a:ext cx="2077378" cy="16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7E33-B2DE-472E-0E75-152C114E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of practical </a:t>
            </a: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20981-1C4A-6AF9-F3B8-CA13122F3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210" y="1690688"/>
            <a:ext cx="6593579" cy="38618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12072-A9E3-2320-382E-3ADE3202A782}"/>
              </a:ext>
            </a:extLst>
          </p:cNvPr>
          <p:cNvSpPr txBox="1"/>
          <p:nvPr/>
        </p:nvSpPr>
        <p:spPr>
          <a:xfrm>
            <a:off x="4700070" y="5699150"/>
            <a:ext cx="279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HonestyMeter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Mean: 31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Bias-o-meter Mean:   51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69103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FF51-47A0-0410-E9B2-BA6DACDA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initial pitfalls in practical work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CA1-C60C-CB8E-39A4-2F138BC41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Unstable results on the same text (Bias-o-meter)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45DDB-FE65-DCDB-9085-848AC7573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58" y="2978687"/>
            <a:ext cx="4303635" cy="242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D67A2-4125-59CB-950F-1EA09558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22" y="2628492"/>
            <a:ext cx="4098020" cy="2770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81B865-6B97-51AD-AFE2-20629858815F}"/>
              </a:ext>
            </a:extLst>
          </p:cNvPr>
          <p:cNvSpPr txBox="1"/>
          <p:nvPr/>
        </p:nvSpPr>
        <p:spPr>
          <a:xfrm>
            <a:off x="2323973" y="5715298"/>
            <a:ext cx="754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400" dirty="0">
                <a:latin typeface="Arial" panose="020B0604020202020204" pitchFamily="34" charset="0"/>
                <a:cs typeface="Arial" panose="020B0604020202020204" pitchFamily="34" charset="0"/>
              </a:rPr>
              <a:t>The scores on the same article in 30 seconds interval </a:t>
            </a:r>
          </a:p>
        </p:txBody>
      </p:sp>
    </p:spTree>
    <p:extLst>
      <p:ext uri="{BB962C8B-B14F-4D97-AF65-F5344CB8AC3E}">
        <p14:creationId xmlns:p14="http://schemas.microsoft.com/office/powerpoint/2010/main" val="162373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FF51-47A0-0410-E9B2-BA6DACDA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initial pitfalls in practical work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CA1-C60C-CB8E-39A4-2F138BC41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“Mitigating” final output score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HonestyMeter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C84912-CFB0-E0B5-7719-A6C8BE92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82" y="2433165"/>
            <a:ext cx="4543487" cy="37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FF51-47A0-0410-E9B2-BA6DACDA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initial pitfalls </a:t>
            </a: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</a:t>
            </a: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practical work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CA1-C60C-CB8E-39A4-2F138BC41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Some technical limitations by both tools:</a:t>
            </a: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17FBB-8144-C6D6-2B61-5CCDD997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72" y="2803718"/>
            <a:ext cx="3725693" cy="2915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4BB1-BB2C-6493-6965-A409D8062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02" y="2803718"/>
            <a:ext cx="3481957" cy="28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B9EA-534D-DF2A-2929-4DA5BFA0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Contribution to the discipline</a:t>
            </a:r>
            <a:r>
              <a:rPr lang="en-PL" sz="320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endParaRPr lang="en-PL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3624B-8663-C8D6-683C-50A9695C3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316" y="1743565"/>
            <a:ext cx="181908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49939-072F-371B-267C-3C97CD48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918" y="1027906"/>
            <a:ext cx="8343316" cy="5160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00BD9-49BE-7DE2-A692-6C096707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12" y="3450178"/>
            <a:ext cx="2588894" cy="721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5B4E9-0623-24B6-8E3A-EB8B01F25823}"/>
              </a:ext>
            </a:extLst>
          </p:cNvPr>
          <p:cNvSpPr txBox="1"/>
          <p:nvPr/>
        </p:nvSpPr>
        <p:spPr>
          <a:xfrm>
            <a:off x="929945" y="2793240"/>
            <a:ext cx="29738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democratic countries, </a:t>
            </a:r>
          </a:p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political knowledge </a:t>
            </a:r>
          </a:p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considered </a:t>
            </a:r>
          </a:p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 be a cornerstone </a:t>
            </a:r>
          </a:p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 the state </a:t>
            </a:r>
          </a:p>
          <a:p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en-GB" sz="20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Carpini</a:t>
            </a:r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&amp; </a:t>
            </a:r>
            <a:r>
              <a:rPr lang="en-GB" sz="20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Keeter</a:t>
            </a:r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2022)</a:t>
            </a:r>
            <a:endParaRPr lang="en-PL" sz="2000" dirty="0"/>
          </a:p>
        </p:txBody>
      </p:sp>
    </p:spTree>
    <p:extLst>
      <p:ext uri="{BB962C8B-B14F-4D97-AF65-F5344CB8AC3E}">
        <p14:creationId xmlns:p14="http://schemas.microsoft.com/office/powerpoint/2010/main" val="146691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FF51-47A0-0410-E9B2-BA6DACDA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Timeline of </a:t>
            </a:r>
            <a:r>
              <a:rPr lang="en-GB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activities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CA1-C60C-CB8E-39A4-2F138BC41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Compile the dataset of several dozen texts written in different countries, sources, and angles (12-24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 them through two bias-detecting tools (24+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Analyse/Interpret the results (72+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graphics (48-72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Explain why the disparities between results may arise (24-48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 a document (72+ hours).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09728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5A7E-F54A-799B-7F4F-C3F2F9D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A40B-0860-0BF2-D0C4-6A6CC572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Anderson, M. (2022) An AI-Driven Bias Checker for News Articles, Available in Python.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www.unite.ai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/an-ai-driven-bias-checker-for-news-articles-available-in-python/) [Accessed 28 Jun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Berenson, L., Levine, D.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Szabat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 (2015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Basic Business Statistics: Concepts and Applications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13th Ed. Pearson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Bias-o-meter. Available from: https://bias-o-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meter.optic.xyz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[Accessed 3 Jul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Claydon, L.S. (2015</a:t>
            </a:r>
            <a:r>
              <a:rPr lang="en-GB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Rigour in quantitative research.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Nursing Standard (2014+), 29(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47), p.43.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D’Alonzo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Tegmark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(2022) Machine-learning media bias. </a:t>
            </a:r>
            <a:r>
              <a:rPr lang="en-GB" i="1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one, 17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(8), p.e0271947.</a:t>
            </a:r>
          </a:p>
          <a:p>
            <a:pPr marL="0" indent="0">
              <a:buNone/>
            </a:pPr>
            <a:r>
              <a:rPr lang="en-PL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Dignum, V. (2020) Responsibility and artificial intelligence. The oxford handbook of ethics of AI, 4698, p.215.</a:t>
            </a: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HonestyMeter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www.honestymeter.com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[Accessed 3 Jul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Gaur, M.,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Faldu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Sheth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(2021) Semantics of the black-box: Can knowledge graphs help make deep learning systems more interpretable and explainable?.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Internet Computing, 25(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1), pp.51-59.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Hsu, T. &amp; Lee Myers, S. (May 18, 2023) Another Side of the A.I. Boom: Detecting What A.I. Makes.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New York Times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www.nytimes.com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/2023/05/18/technology/ai-chat-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-detection-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tools.html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28 Jun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Jang, W. J., Kim, J. Y., Lim, B. T.,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Y. (2018). A study on data profiling based on the statistical analysis for big data quality diagnosis.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Advanced Science and Technology, 117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77-88.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Kaliyar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R.K., Goswami, A. &amp; Narang, P. (2021)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FakeBERT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Fake news detection in social media with a BERT-based deep learning approach.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Multimedia tools and applications, 80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(8), pp.11765-11788.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Liu, Y., Ott, M., Goyal, N., Du, J., Joshi, M., Chen, D., Levy, O., Lewis, M.,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Stoyanov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 (2019)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robustly optimised BERT pretraining approach. </a:t>
            </a:r>
            <a:r>
              <a:rPr lang="en-GB" i="1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preprint arXiv:1907.11692.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MTS Staff Writer (Apr 24, 2023)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HonestyMeter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AI-Powered Pioneer for Unbiased Media Integrity and Transparency.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Marketing Technology Insights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martechseries.com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/predictive-ai/ai-platforms-machine-learning/honestymeter-ai-powered-pioneer-for-unbiased-media-integrity-and-transparency/ [Accessed 28 Jun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Oxford English Dictionary. Available from: http://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www.oed.com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[Accessed 3 Jul 2023] 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Paullada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Raji, I.D., Bender, E.M., Denton, E. &amp; Hanna, A. (2021) Data and its (dis) contents: A survey of dataset development and use in machine learning research.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Patterns, 2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PolitiFact.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www.politifact.com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[Accessed 3 Jul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Rashkin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H., Choi, E., Jang, J.Y., Volkova, S. &amp; Choi, Y. (2017) Truth of varying shades: Analysing language in fake news and political fact-checking. In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2017 conference on empirical methods in natural language processing 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(pp. 2931-2937).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Raza, S.,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D.J. &amp; Ding, C. (2022)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Dbias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detecting biases and ensuring fairness in news articles.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Data Science and Analytics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pp.1-21. 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Thompson, D.F. (2018) Political ethics. International encyclopaedia of ethics.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UNESCO (21 Apr, 2023) Artificial Intelligence: examples of ethical dilemmas. Available from: https://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www.unesco.org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/artificial-intelligence/recommendation-ethics/cases [Accessed 4 Jul 2023]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Zyphur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M.J. &amp; </a:t>
            </a:r>
            <a:r>
              <a:rPr lang="en-GB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Pierides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D.C. (2017) Is quantitative research ethical? Tools for ethically practicing, evaluating, and using quantitative research. </a:t>
            </a:r>
            <a:r>
              <a:rPr lang="en-GB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Business Ethics, 143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pp.1-16.</a:t>
            </a:r>
            <a:endParaRPr lang="en-PL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7565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5A7E-F54A-799B-7F4F-C3F2F9D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 for texts under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A40B-0860-0BF2-D0C4-6A6CC572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Aliaj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 (Jul 4, 2023) Trump Media merger partner reveals $18mn preliminary settlement with SEC.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Financial Times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www.ft.com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/content/84ff4069-623d-41e2-99d2-08f3c0724c8d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Caldwell, L. A.,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Dawsey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&amp; Sanchez, Y.W. (Jul 1, 2023) Trump pressured Arizona Gov. Doug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Ducey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overturn 2020 election.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Washington Post. 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www.washingtonpost.com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/nation/2023/07/01/trump-2020-election-arizona-governor-doug-ducey/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CGTN News (Jun 27, 2023) China ratifies WTO deal on fishery subsidies.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CGTN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news.cgtn.com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/news/2023-06-27/China-ratifies-WTO-deal-on-fishery-subsidies-1kYTGFW7gac/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He, L. (Jul 4, 2023) China just played a trump card in the chip war. Are more export curbs coming?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www.cnn.com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/2023/07/04/tech/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-export-controls-semiconductor-war-explainer-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hnk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Huynh, A. (Jun 25, 2023) Trump Campaigns in Michigan, a Battleground That’s Tinted Blue.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New York Times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www.nytimes.com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/2023/06/25/us/politics/trump-republicans-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michigan.html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Kilander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(Jul 4, 2023) Truth Social SPAC agrees to SEC settlement as Trump’s past comments on indictment resurface.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www.independent.co.uk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/news/world/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americas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/us-politics/trump-news-indictment-desantis-truth-social-latest-b2368968.html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Maruf, R. (Jul 3, 2023) SPAC seeking merger with Trump’s media company agrees to settlement with SEC.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www.cnn.com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/2023/07/03/business/trump-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spac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-sec-settlement-in-principle/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Ndegwa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(Sep 10, 2020) Trump hates black people. Period.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CGTN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news.cgtn.com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/news/2020-09-10/Trump-hates-black-people-Period--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TFwAGRHdKM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 (Jul 2, 2023) LGBT Republicans slam DeSantis ad as ‘homophobic’. </a:t>
            </a:r>
            <a:r>
              <a:rPr lang="en-GB" sz="1800" i="1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www.rt.com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/news/579106-desantis-video-homophobic-republicans-lgbt/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Smith, D. (May 13, 2023) As Trump’s lies and scandals deepen, the GOP responds as usual – with silence. </a:t>
            </a:r>
            <a:r>
              <a:rPr lang="en-GB" sz="18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Guardian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Available from: https://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www.theguardian.com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/us-news/2023/may/13/trump-lies-republicans-congress-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mccarthy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mcconnell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4 Jul 2023]</a:t>
            </a:r>
            <a:endParaRPr lang="en-PL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422113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B9EA-534D-DF2A-2929-4DA5BFA0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Contribution to the discipline</a:t>
            </a:r>
            <a:r>
              <a:rPr lang="en-PL" sz="320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endParaRPr lang="en-PL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6263-86DC-D2A6-D781-E61A81C6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endParaRPr lang="en-PL" dirty="0"/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</a:t>
            </a:r>
            <a:r>
              <a:rPr lang="en-GB" sz="20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lang="en-GB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(Jang et al., 2018)</a:t>
            </a:r>
            <a:endParaRPr lang="en-P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31604-1FFA-2360-EAB4-061105C0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5" y="1301920"/>
            <a:ext cx="8120070" cy="502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8411-61B8-8B49-8F2B-1BD23634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32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br>
              <a:rPr lang="en-PL" sz="20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C772-4DCA-673D-4F01-29C51F776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i="1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36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what scales do the results of the two </a:t>
            </a:r>
          </a:p>
          <a:p>
            <a:pPr marL="0" indent="0" algn="ctr">
              <a:buNone/>
            </a:pPr>
            <a:r>
              <a:rPr lang="en-GB" sz="36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instruments vary from each other </a:t>
            </a:r>
          </a:p>
          <a:p>
            <a:pPr marL="0" indent="0" algn="ctr">
              <a:buNone/>
            </a:pPr>
            <a:r>
              <a:rPr lang="en-GB" sz="3600" i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same texts (and why)?</a:t>
            </a:r>
            <a:endParaRPr lang="en-PL" sz="36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620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CAC3-56C7-E86C-8B12-4C511F3B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PL" sz="32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Aims</a:t>
            </a:r>
            <a:br>
              <a:rPr lang="en-PL" sz="3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65A9-6C1C-15F8-0EE5-03EDB02AC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GB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To identify topics of news articles where the results of the observed tools are either similar or different.</a:t>
            </a:r>
          </a:p>
          <a:p>
            <a:pPr marL="0" indent="0">
              <a:buNone/>
            </a:pPr>
            <a:endParaRPr lang="en-PL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L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2. 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analyse and interpret the differences in the results, exploring the most and least bias-sensitive topics in modern politics.</a:t>
            </a:r>
            <a:endParaRPr lang="en-PL" kern="100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80165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CAC3-56C7-E86C-8B12-4C511F3B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br>
              <a:rPr lang="en-PL" sz="32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PL" sz="32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Objectives</a:t>
            </a:r>
            <a:br>
              <a:rPr lang="en-PL" sz="32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65A9-6C1C-15F8-0EE5-03EDB02AC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1. To discuss the reasons for the mismatched results, e.g.:</a:t>
            </a:r>
          </a:p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source discrepancies, </a:t>
            </a:r>
          </a:p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inappropriate documentation, </a:t>
            </a:r>
          </a:p>
          <a:p>
            <a:pPr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weak connection to the current political context 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Paullada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al., 2021).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2. To evaluate basic reasons for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inherent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political bias</a:t>
            </a: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 in tools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3. To create visualisations that illustrate the differences between the results.</a:t>
            </a: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0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5167-6261-672D-8CBE-63E04B2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literature related to the project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D272-393E-09B0-8462-19754AE7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Section one. </a:t>
            </a:r>
            <a:r>
              <a:rPr lang="en-GB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olitical biases in news texts</a:t>
            </a:r>
            <a:r>
              <a:rPr lang="en-PL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(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D’Alonzo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&amp;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Tegmark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2022</a:t>
            </a:r>
            <a:r>
              <a:rPr lang="en-PL" sz="18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                                      (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Rashkin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et al., 2017)</a:t>
            </a: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4FC3B-E47D-D8AE-EC45-36EA2349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2" y="2400382"/>
            <a:ext cx="2881641" cy="320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71B0F-C9DA-B5D9-0ACA-36379C77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6" y="2295581"/>
            <a:ext cx="3187970" cy="34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5167-6261-672D-8CBE-63E04B2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literature related to the project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D272-393E-09B0-8462-19754AE7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Section two. Deep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algorithms and their secrets</a:t>
            </a: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BB50-44F3-61E3-5A30-7B47B329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1765" y="1664494"/>
            <a:ext cx="7556500" cy="467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2A6B0-0EF9-5782-4FB5-A08B97E9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930" y="3059250"/>
            <a:ext cx="5756120" cy="1127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D2BB86-4E02-F8EA-9257-03BC8232EAD2}"/>
              </a:ext>
            </a:extLst>
          </p:cNvPr>
          <p:cNvSpPr txBox="1"/>
          <p:nvPr/>
        </p:nvSpPr>
        <p:spPr>
          <a:xfrm>
            <a:off x="6709272" y="4669128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(Gaur et al., 2021)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311074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5167-6261-672D-8CBE-63E04B2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PL" sz="3600" b="1" kern="0" dirty="0">
                <a:solidFill>
                  <a:srgbClr val="373A3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L" sz="3600" b="1" kern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literature related to the project</a:t>
            </a:r>
            <a:br>
              <a:rPr lang="en-PL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D272-393E-09B0-8462-19754AE7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dirty="0">
                <a:latin typeface="Arial" panose="020B0604020202020204" pitchFamily="34" charset="0"/>
                <a:cs typeface="Arial" panose="020B0604020202020204" pitchFamily="34" charset="0"/>
              </a:rPr>
              <a:t>Section three.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similar project</a:t>
            </a: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L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                                          </a:t>
            </a: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sz="24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                             </a:t>
            </a:r>
          </a:p>
          <a:p>
            <a:pPr marL="0" indent="0" algn="ctr">
              <a:buNone/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</a:rPr>
              <a:t>  </a:t>
            </a:r>
            <a:r>
              <a:rPr lang="en-GB" sz="2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Dbias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assists in detecting and mitigating biases in NLP tasks.</a:t>
            </a:r>
            <a:r>
              <a:rPr lang="en-PL" sz="2400" dirty="0">
                <a:effectLst/>
              </a:rPr>
              <a:t> </a:t>
            </a:r>
            <a:endParaRPr lang="en-PL" sz="24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PL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GB" sz="24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Raza et al., 2022) </a:t>
            </a:r>
            <a:endParaRPr lang="en-P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2FD29-F4CE-4946-D412-F95DEFA8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0308"/>
            <a:ext cx="7772400" cy="1297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9AC50-033A-08D5-A530-A9B19CBC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33" y="2208514"/>
            <a:ext cx="4825334" cy="29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6984</TotalTime>
  <Words>1924</Words>
  <Application>Microsoft Macintosh PowerPoint</Application>
  <PresentationFormat>Widescreen</PresentationFormat>
  <Paragraphs>153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    </vt:lpstr>
      <vt:lpstr>Contribution to the discipline </vt:lpstr>
      <vt:lpstr>Contribution to the discipline </vt:lpstr>
      <vt:lpstr>Research Question </vt:lpstr>
      <vt:lpstr> Aims </vt:lpstr>
      <vt:lpstr> Objectives </vt:lpstr>
      <vt:lpstr> Key literature related to the project </vt:lpstr>
      <vt:lpstr> Key literature related to the project </vt:lpstr>
      <vt:lpstr> Key literature related to the project </vt:lpstr>
      <vt:lpstr> Key literature related to the project </vt:lpstr>
      <vt:lpstr> Ethical considerations and risk assessment  </vt:lpstr>
      <vt:lpstr> Ethical considerations and risk assessment  </vt:lpstr>
      <vt:lpstr> Methodology </vt:lpstr>
      <vt:lpstr> Standardising the results </vt:lpstr>
      <vt:lpstr> Example of practical comparison </vt:lpstr>
      <vt:lpstr> Example of practical analysis </vt:lpstr>
      <vt:lpstr> The initial pitfalls in practical work </vt:lpstr>
      <vt:lpstr> The initial pitfalls in practical work </vt:lpstr>
      <vt:lpstr> The initial pitfalls in practical work </vt:lpstr>
      <vt:lpstr> Timeline of proposed activities </vt:lpstr>
      <vt:lpstr>References</vt:lpstr>
      <vt:lpstr>References for texts under experimentation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System in Digital Forensics  (Group 4)  </dc:title>
  <dc:creator>Vasilisa Look</dc:creator>
  <cp:lastModifiedBy>Vasilisa Look</cp:lastModifiedBy>
  <cp:revision>86</cp:revision>
  <dcterms:created xsi:type="dcterms:W3CDTF">2023-06-30T03:16:22Z</dcterms:created>
  <dcterms:modified xsi:type="dcterms:W3CDTF">2023-07-20T13:17:41Z</dcterms:modified>
</cp:coreProperties>
</file>